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18" r:id="rId3"/>
    <p:sldId id="287" r:id="rId4"/>
    <p:sldId id="288" r:id="rId5"/>
    <p:sldId id="321" r:id="rId6"/>
    <p:sldId id="319" r:id="rId7"/>
    <p:sldId id="290" r:id="rId8"/>
    <p:sldId id="291" r:id="rId9"/>
    <p:sldId id="292" r:id="rId10"/>
    <p:sldId id="297" r:id="rId11"/>
    <p:sldId id="315" r:id="rId12"/>
    <p:sldId id="316" r:id="rId13"/>
    <p:sldId id="272" r:id="rId14"/>
    <p:sldId id="273" r:id="rId15"/>
    <p:sldId id="277" r:id="rId16"/>
    <p:sldId id="271" r:id="rId17"/>
    <p:sldId id="259" r:id="rId18"/>
    <p:sldId id="293" r:id="rId19"/>
    <p:sldId id="295" r:id="rId20"/>
    <p:sldId id="296" r:id="rId21"/>
    <p:sldId id="260" r:id="rId22"/>
    <p:sldId id="279" r:id="rId23"/>
    <p:sldId id="281" r:id="rId24"/>
    <p:sldId id="298" r:id="rId25"/>
    <p:sldId id="280" r:id="rId26"/>
    <p:sldId id="320" r:id="rId27"/>
    <p:sldId id="301" r:id="rId28"/>
    <p:sldId id="302" r:id="rId29"/>
    <p:sldId id="306" r:id="rId30"/>
    <p:sldId id="305" r:id="rId31"/>
    <p:sldId id="304" r:id="rId32"/>
    <p:sldId id="303" r:id="rId33"/>
    <p:sldId id="313" r:id="rId34"/>
    <p:sldId id="312" r:id="rId35"/>
    <p:sldId id="311" r:id="rId36"/>
    <p:sldId id="310" r:id="rId37"/>
    <p:sldId id="309" r:id="rId38"/>
    <p:sldId id="308" r:id="rId39"/>
    <p:sldId id="307" r:id="rId40"/>
    <p:sldId id="314" r:id="rId4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EAA6B00-4D05-4C72-81B8-C06CF0372AD8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28E641E-9F86-457F-BB3E-6D6A90064F9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83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C97CAC3-EF51-4874-97E5-F0EE45FA34BB}" type="slidenum">
              <a:rPr lang="tr-TR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57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2DE1ED9-21A7-4D77-AE78-B286B8664BDC}" type="slidenum">
              <a:rPr lang="tr-TR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83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42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4CA56C4-E673-462C-94CF-BC17F0DACD81}" type="slidenum">
              <a:rPr lang="tr-TR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53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1ADF31-0C48-42F9-A5EC-002BAB70C61B}" type="slidenum">
              <a:rPr lang="tr-TR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62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F45331F-65B9-4E46-9FCA-42FE961E3F81}" type="slidenum">
              <a:rPr lang="tr-TR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4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58E4A20-BB79-428B-8FCA-41382AC2F6ED}" type="slidenum">
              <a:rPr lang="tr-TR"/>
              <a:pPr/>
              <a:t>17</a:t>
            </a:fld>
            <a:endParaRPr lang="tr-T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64640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99F4-CE03-4DF4-A3E6-4863B7ED9166}" type="slidenum">
              <a:rPr lang="tr-TR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05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798C-8CA3-4FA5-B547-E1EE677429F0}" type="slidenum">
              <a:rPr lang="tr-TR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341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F014-00C3-4FB2-BB7B-28D0E67BFCF4}" type="slidenum">
              <a:rPr lang="tr-TR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987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EAC0E6-FF8B-41ED-8054-C72FB7FB08F8}" type="slidenum">
              <a:rPr lang="tr-TR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018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55A37-41FD-4BF0-924E-34A5F88AB146}" type="slidenum">
              <a:rPr lang="tr-TR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08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FD78-4CE4-4425-AC1F-838E4D15D57E}" type="slidenum">
              <a:rPr lang="tr-TR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47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59535-225B-4F2F-8BC7-5DD8CCCDF9BB}" type="slidenum">
              <a:rPr lang="tr-TR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194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60F6-E1F1-4F39-BA88-F22A1FB0A200}" type="slidenum">
              <a:rPr lang="tr-TR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930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059-D2E1-431C-B28E-736F172EF411}" type="slidenum">
              <a:rPr lang="tr-TR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68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63BB4-3E3C-4EE3-AE2E-411BA230BC98}" type="slidenum">
              <a:rPr lang="tr-TR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17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60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4F6ED03-964F-434E-9FA4-9B2FB29299C4}" type="slidenum">
              <a:rPr lang="tr-TR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84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71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8E0807-510F-44DB-88EA-A0E24D53BFF0}" type="slidenum">
              <a:rPr lang="tr-TR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9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48AEC7-B22B-4D63-91BA-1515E581C3AC}" type="slidenum">
              <a:rPr lang="tr-TR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58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2B8DB95-9943-4BB5-9A55-A4DD4DCAA4D1}" type="slidenum">
              <a:rPr lang="tr-TR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7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FB4AEDE-7E39-4B37-96C8-9C2B72924B61}" type="slidenum">
              <a:rPr lang="tr-TR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78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88C2618-1CFD-4A21-95C7-4A8598F8AE3F}" type="slidenum">
              <a:rPr lang="tr-TR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7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C5977-D6FD-4289-9230-99F05C480888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53F0-3968-439E-B1E2-E990F235029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9848D2-9596-4114-B9CE-66C12F7B2CC9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342D3-68A5-4377-A446-9658F21439D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E387B-F854-42A2-B842-658F583F2078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33A59-088A-46C0-8B2B-AFCF158846D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DB5C9A-7A1E-40D9-B39E-9A6B5048907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D9DB6A-5496-473B-9BF4-0C8B7C07856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06933-CCD5-43F0-916D-0FFEB8728557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FB2A7-E3B6-4D5E-9BF2-D06CDA3F1DD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DABDE-F03A-4A39-B667-D1173FAF8DD2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C3898-92AE-444E-83C1-8F7357C8095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DADEB-4272-4D3F-B0AE-A95C0EB0F45C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10BF-33AF-4172-B3DF-3DB473F4F6D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A9B42-FB72-4F8F-9150-BDD7D38CDB00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597D-74AC-4047-BFFF-5C9301FA0D2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1F3FD-45C4-472E-B016-FF9B29A7CA15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BC545-6AC1-4735-840C-9B94BD1DF07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880F5-8860-4EB0-9448-28FA2D3ADB18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4478C-6A34-41FA-8874-B666BAAC318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4BC15-56CA-4648-BF40-E14C3B8D3708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5DC9-0729-40F0-AAF6-007C4E1DA5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8A778-E53B-4AAC-B14C-5A38EF380E04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BAE0-4760-4C2B-AA3B-70E5519E950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105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FDEF00BF-BA54-43AC-9703-9635E1E699A2}" type="datetimeFigureOut">
              <a:rPr lang="tr-TR"/>
              <a:pPr/>
              <a:t>10.03.2022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69A6FE98-F703-42E2-80D0-1A1F569B528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8" r:id="rId2"/>
    <p:sldLayoutId id="2147483814" r:id="rId3"/>
    <p:sldLayoutId id="2147483809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11" r:id="rId10"/>
    <p:sldLayoutId id="2147483812" r:id="rId11"/>
    <p:sldLayoutId id="2147483819" r:id="rId12"/>
    <p:sldLayoutId id="214748382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gizamani.net/wp-content/uploads/2014/01/aile-i&#231;i-ileti&#351;im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AİLE İÇİ İLETİŞİM VE </a:t>
            </a:r>
            <a:b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ANA-BABA TUTUMLARI</a:t>
            </a:r>
            <a:endParaRPr lang="tr-TR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71736" y="551897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SEVİNÇ KURŞUN İLKOKULU</a:t>
            </a:r>
            <a:endParaRPr lang="tr-TR" dirty="0" smtClean="0">
              <a:latin typeface="Comic Sans MS" pitchFamily="66" charset="0"/>
            </a:endParaRPr>
          </a:p>
          <a:p>
            <a:pPr algn="ctr"/>
            <a:r>
              <a:rPr lang="tr-TR" dirty="0" smtClean="0">
                <a:latin typeface="Comic Sans MS" pitchFamily="66" charset="0"/>
              </a:rPr>
              <a:t>REHBERLİK SERVİSİ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1506" name="Picture 2" descr="aile-içi-iletişim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14554"/>
            <a:ext cx="4000528" cy="258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>
          <a:xfrm>
            <a:off x="539750" y="549275"/>
            <a:ext cx="8394700" cy="5699125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Anne</a:t>
            </a:r>
            <a:r>
              <a:rPr lang="tr-TR" smtClean="0"/>
              <a:t> : Tarih dersinden başarısız olduğun için beceriksiz olduğunu düşünüyorsun</a:t>
            </a:r>
          </a:p>
          <a:p>
            <a:pPr eaLnBrk="1" hangingPunct="1"/>
            <a:r>
              <a:rPr lang="tr-TR" smtClean="0">
                <a:solidFill>
                  <a:srgbClr val="0070C0"/>
                </a:solidFill>
              </a:rPr>
              <a:t>Ezgi</a:t>
            </a:r>
            <a:r>
              <a:rPr lang="tr-TR" smtClean="0"/>
              <a:t> : Evet son sınavdan çok düşük bir not aldım</a:t>
            </a:r>
          </a:p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Anne</a:t>
            </a:r>
            <a:r>
              <a:rPr lang="tr-TR" smtClean="0"/>
              <a:t> : Peki bu durumu düzeltmek için ne yapabilirsin ?</a:t>
            </a:r>
          </a:p>
          <a:p>
            <a:pPr eaLnBrk="1" hangingPunct="1"/>
            <a:r>
              <a:rPr lang="tr-TR" smtClean="0">
                <a:solidFill>
                  <a:srgbClr val="0070C0"/>
                </a:solidFill>
              </a:rPr>
              <a:t>Ezgi</a:t>
            </a:r>
            <a:r>
              <a:rPr lang="tr-TR" smtClean="0"/>
              <a:t> : Daha verimli ve planlı çalışmayı öğrenebilirim belki.</a:t>
            </a:r>
          </a:p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Anne</a:t>
            </a:r>
            <a:r>
              <a:rPr lang="tr-TR" smtClean="0"/>
              <a:t> : Kendi başarın için çözüm üretmen çok hoşuma gitti.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SEN İLETİLERİ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Sen iletilerini kullanmak, iletişimi engeller.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“Yap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ma</a:t>
            </a:r>
            <a:r>
              <a:rPr lang="tr-TR" b="1" dirty="0" smtClean="0">
                <a:latin typeface="Comic Sans MS" pitchFamily="66" charset="0"/>
              </a:rPr>
              <a:t> şunu.”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“Neden böyle yapmıyor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sun</a:t>
            </a:r>
            <a:r>
              <a:rPr lang="tr-TR" b="1" dirty="0" smtClean="0">
                <a:latin typeface="Comic Sans MS" pitchFamily="66" charset="0"/>
              </a:rPr>
              <a:t>?”</a:t>
            </a:r>
          </a:p>
          <a:p>
            <a:pPr eaLnBrk="1" hangingPunct="1">
              <a:buNone/>
            </a:pPr>
            <a:r>
              <a:rPr lang="tr-TR" b="1" dirty="0" smtClean="0">
                <a:latin typeface="Comic Sans MS" pitchFamily="66" charset="0"/>
              </a:rPr>
              <a:t>“Bunu yapmamalı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sın</a:t>
            </a:r>
            <a:r>
              <a:rPr lang="tr-TR" b="1" dirty="0" smtClean="0">
                <a:latin typeface="Comic Sans MS" pitchFamily="66" charset="0"/>
              </a:rPr>
              <a:t>.”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“Kötü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sün</a:t>
            </a:r>
            <a:r>
              <a:rPr lang="tr-TR" b="1" dirty="0" smtClean="0">
                <a:latin typeface="Comic Sans MS" pitchFamily="66" charset="0"/>
              </a:rPr>
              <a:t>”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“Çocuk gibi davranıyor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sun</a:t>
            </a:r>
            <a:r>
              <a:rPr lang="tr-TR" b="1" dirty="0" smtClean="0">
                <a:latin typeface="Comic Sans MS" pitchFamily="66" charset="0"/>
              </a:rPr>
              <a:t>.”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“Daha çok çalışmalı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sın</a:t>
            </a:r>
            <a:r>
              <a:rPr lang="tr-TR" b="1" dirty="0" smtClean="0">
                <a:latin typeface="Comic Sans MS" pitchFamily="66" charset="0"/>
              </a:rPr>
              <a:t>.”</a:t>
            </a:r>
          </a:p>
          <a:p>
            <a:pPr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</p:txBody>
      </p:sp>
      <p:pic>
        <p:nvPicPr>
          <p:cNvPr id="5122" name="Picture 2" descr="http://www.kucukcinarim.com/wp-content/uploads/2012/04/duygus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2857500" cy="4371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4400" b="1" u="sng" dirty="0" smtClean="0">
                <a:solidFill>
                  <a:srgbClr val="FF0000"/>
                </a:solidFill>
                <a:latin typeface="Comic Sans MS" pitchFamily="66" charset="0"/>
              </a:rPr>
              <a:t>Sen iletileri alan çocuk: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*Davranışını değiştirmeye karşı direnir.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*“Bana yardım edecek bir yol bulacaklarına inanmıyorum.”diye düşünür.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*Sevilmediğini düşünür.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*”Sen de kötüsün.”   “Sen de dır dır ediyorsun.” gibi tepkiler verir.</a:t>
            </a:r>
          </a:p>
          <a:p>
            <a:pPr eaLnBrk="1" hangingPunct="1">
              <a:buFontTx/>
              <a:buNone/>
            </a:pPr>
            <a:endParaRPr lang="tr-TR" sz="4000" b="1" dirty="0" smtClean="0">
              <a:solidFill>
                <a:srgbClr val="00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5651500" cy="28797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sz="2400" b="1" dirty="0" smtClean="0">
                <a:latin typeface="Comic Sans MS" pitchFamily="66" charset="0"/>
              </a:rPr>
              <a:t>Ben dili nasıl kullanılır;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latin typeface="Comic Sans MS" pitchFamily="66" charset="0"/>
              </a:rPr>
              <a:t>İstenmeyen davranış nedir(eve geç gelme)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latin typeface="Comic Sans MS" pitchFamily="66" charset="0"/>
              </a:rPr>
              <a:t>Size nasıl bir etkisi vardır(merak etme)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latin typeface="Comic Sans MS" pitchFamily="66" charset="0"/>
              </a:rPr>
              <a:t>Size nasıl hissettiriyor(korku,endişe)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2800" b="1" dirty="0" smtClean="0">
                <a:latin typeface="Comic Sans MS" pitchFamily="66" charset="0"/>
              </a:rPr>
              <a:t>  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Eve çok geç geldin </a:t>
            </a: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kızım merak ettim </a:t>
            </a:r>
            <a:r>
              <a:rPr lang="tr-TR" sz="2000" b="1" dirty="0" smtClean="0">
                <a:solidFill>
                  <a:srgbClr val="7030A0"/>
                </a:solidFill>
                <a:latin typeface="Comic Sans MS" pitchFamily="66" charset="0"/>
              </a:rPr>
              <a:t>ve başına bir şey gelir diye endişelendim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44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60437"/>
              </p:ext>
            </p:extLst>
          </p:nvPr>
        </p:nvGraphicFramePr>
        <p:xfrm>
          <a:off x="6357950" y="1700808"/>
          <a:ext cx="2786049" cy="366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5" imgW="7720584" imgH="7287768" progId="">
                  <p:embed/>
                </p:oleObj>
              </mc:Choice>
              <mc:Fallback>
                <p:oleObj name="Clip" r:id="rId5" imgW="7720584" imgH="7287768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1700808"/>
                        <a:ext cx="2786049" cy="3666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1331640" y="260648"/>
            <a:ext cx="68407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İletişimde Ben Dili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00034" y="578645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Sen oyuncaklarını toplamadığında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chemeClr val="accent1"/>
                </a:solidFill>
              </a:rPr>
              <a:t>ben toplamak zorunda kalıyorum ve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42910" y="614364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yoruluyorum</a:t>
            </a:r>
            <a:r>
              <a:rPr lang="tr-TR" b="1" dirty="0" smtClean="0"/>
              <a:t>; </a:t>
            </a:r>
            <a:r>
              <a:rPr lang="tr-TR" b="1" dirty="0" smtClean="0">
                <a:solidFill>
                  <a:srgbClr val="7030A0"/>
                </a:solidFill>
              </a:rPr>
              <a:t>bu durum beni sinirlendiriyor</a:t>
            </a:r>
            <a:endParaRPr lang="tr-T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N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Ben dili örnekleri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1-Karşınızdakini suçlamak yerine, duygularınızı anlatın: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“Nerede kaldın? Saatin kaç olduğunun    farkında mısın?”</a:t>
            </a: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                                                                           </a:t>
            </a: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“Nerede kaldın seni çok merak ettim.”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2-Cezalandıracağınıza o davranışı benimseyin ve ona yol gösterin: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“Bir kez daha geç kalırsan, asla arkadaşlarına gidemezsin!...”</a:t>
            </a:r>
            <a:r>
              <a:rPr lang="tr-TR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“Bir kez daha geç kalırsan telefon edip haber verebilirsin.”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3-Suçlayacağınıza o davranışı tanımlayın:</a:t>
            </a:r>
          </a:p>
          <a:p>
            <a:pPr algn="ctr" eaLnBrk="1" hangingPunct="1">
              <a:buFontTx/>
              <a:buNone/>
            </a:pPr>
            <a:r>
              <a:rPr lang="tr-TR" dirty="0" smtClean="0">
                <a:solidFill>
                  <a:srgbClr val="FF6600"/>
                </a:solidFill>
                <a:latin typeface="Comic Sans MS" pitchFamily="66" charset="0"/>
              </a:rPr>
              <a:t>“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Sorumsuz ,tembel!”</a:t>
            </a:r>
            <a:r>
              <a:rPr lang="tr-TR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“Derslerine çalışmadığın zaman endişeleniyorum ve üzülüyorum.”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4-Tehdit edeceğinize duygularınızı açıklayın: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“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Bıktım artık, seni geberteceğim!”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 eaLnBrk="1" hangingPunct="1"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“Böyle yapınca çok sinirleniyorum.”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Ben dili cümleleri: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Suçlayıcı ve yargılayıcı yorumlar içermediği için kendinizi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rahat hissetmenize</a:t>
            </a:r>
            <a:r>
              <a:rPr lang="tr-TR" b="1" dirty="0" smtClean="0">
                <a:latin typeface="Comic Sans MS" pitchFamily="66" charset="0"/>
              </a:rPr>
              <a:t> yardımcı olur.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Çocukların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kendilerine güvenlerinin</a:t>
            </a:r>
            <a:r>
              <a:rPr lang="tr-TR" b="1" dirty="0" smtClean="0">
                <a:latin typeface="Comic Sans MS" pitchFamily="66" charset="0"/>
              </a:rPr>
              <a:t> gelişmesine yardımcı olur.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Davranışlarının etkilerini daha iyi görür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Beklentileri ifade etmede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en etkili yoldur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Davranışını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değiştirme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sorumluluğunu kazandırır.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çocuk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sevildiğini düşünür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0" name="Group 48"/>
          <p:cNvGraphicFramePr>
            <a:graphicFrameLocks noGrp="1"/>
          </p:cNvGraphicFramePr>
          <p:nvPr/>
        </p:nvGraphicFramePr>
        <p:xfrm>
          <a:off x="685800" y="914400"/>
          <a:ext cx="7772400" cy="4965067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SEN DİLİ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BEN DİLİ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KİŞİLİĞE YÖNELİKTİR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DAVRANIŞA YÖNELİKTİR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KARŞIMIZDAKİ İLE İLGİLİ BİRŞEYLER SÖYLER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KENDİMİZ İLE İLGİLİ BİRŞEYLER SÖYLER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BENLİK ALGISINI ZEDELER YA DA TÜMDEN YOK EDER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BENLİK ALGISINA OLUMLU ETKİSİ VARDIR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ÖFKE NEFRET DUYGULARI OLUŞTURUR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SÖYLEYENE YARDIM İSTEĞİ DOĞURUR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ÇEKİNGEN YA DA SALDIRGAN İNSANLAR YARATIR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GÜVENLİ İNSANLAR YARATIR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C00000"/>
                </a:solidFill>
              </a:rPr>
              <a:t>EMPATİ KURMAK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684213" y="1484313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>
                <a:solidFill>
                  <a:srgbClr val="7030A0"/>
                </a:solidFill>
              </a:rPr>
              <a:t>   </a:t>
            </a:r>
            <a:r>
              <a:rPr lang="tr-TR" sz="3600" smtClean="0">
                <a:solidFill>
                  <a:srgbClr val="7030A0"/>
                </a:solidFill>
              </a:rPr>
              <a:t>Empati nedir?</a:t>
            </a:r>
          </a:p>
          <a:p>
            <a:r>
              <a:rPr lang="tr-TR" sz="3600" smtClean="0"/>
              <a:t>Basit tanımıyla kendimizi karşımızdakinin yerine koymak,onun duygu ve düşüncelerini anlamak</a:t>
            </a:r>
          </a:p>
          <a:p>
            <a:pPr>
              <a:buFont typeface="Wingdings 2" pitchFamily="18" charset="2"/>
              <a:buNone/>
            </a:pPr>
            <a:r>
              <a:rPr lang="tr-TR" sz="4000" smtClean="0"/>
              <a:t>   </a:t>
            </a:r>
            <a:r>
              <a:rPr lang="tr-TR" sz="4000" smtClean="0">
                <a:solidFill>
                  <a:srgbClr val="7030A0"/>
                </a:solidFill>
              </a:rPr>
              <a:t>ALTIN KURAL</a:t>
            </a:r>
          </a:p>
          <a:p>
            <a:pPr>
              <a:buFont typeface="Wingdings 2" pitchFamily="18" charset="2"/>
              <a:buNone/>
            </a:pPr>
            <a:r>
              <a:rPr lang="tr-TR" sz="4000" smtClean="0"/>
              <a:t>“Kendine yapılmasını istemediğin şeyi başkasına yapma”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sz="4800" dirty="0" smtClean="0">
                <a:solidFill>
                  <a:srgbClr val="7030A0"/>
                </a:solidFill>
              </a:rPr>
              <a:t>Etkin dinleme</a:t>
            </a:r>
            <a:endParaRPr lang="tr-TR" sz="4800" dirty="0">
              <a:solidFill>
                <a:srgbClr val="7030A0"/>
              </a:solidFill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539750" y="1447800"/>
            <a:ext cx="8394700" cy="4933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Etkin dinleme nasıl olur:</a:t>
            </a:r>
          </a:p>
          <a:p>
            <a:r>
              <a:rPr lang="tr-TR" sz="3600" dirty="0" smtClean="0">
                <a:latin typeface="Comic Sans MS" pitchFamily="66" charset="0"/>
              </a:rPr>
              <a:t>“Çok </a:t>
            </a:r>
            <a:r>
              <a:rPr lang="tr-TR" sz="3600" dirty="0" err="1" smtClean="0">
                <a:latin typeface="Comic Sans MS" pitchFamily="66" charset="0"/>
              </a:rPr>
              <a:t>ilginç,demek</a:t>
            </a:r>
            <a:r>
              <a:rPr lang="tr-TR" sz="3600" dirty="0" smtClean="0">
                <a:latin typeface="Comic Sans MS" pitchFamily="66" charset="0"/>
              </a:rPr>
              <a:t> </a:t>
            </a:r>
            <a:r>
              <a:rPr lang="tr-TR" sz="3600" dirty="0" err="1" smtClean="0">
                <a:latin typeface="Comic Sans MS" pitchFamily="66" charset="0"/>
              </a:rPr>
              <a:t>öyle,peki</a:t>
            </a:r>
            <a:r>
              <a:rPr lang="tr-TR" sz="3600" dirty="0" smtClean="0">
                <a:latin typeface="Comic Sans MS" pitchFamily="66" charset="0"/>
              </a:rPr>
              <a:t> sen ne </a:t>
            </a:r>
            <a:r>
              <a:rPr lang="tr-TR" sz="3600" dirty="0" err="1" smtClean="0">
                <a:latin typeface="Comic Sans MS" pitchFamily="66" charset="0"/>
              </a:rPr>
              <a:t>yaptın,ne</a:t>
            </a:r>
            <a:r>
              <a:rPr lang="tr-TR" sz="3600" dirty="0" smtClean="0">
                <a:latin typeface="Comic Sans MS" pitchFamily="66" charset="0"/>
              </a:rPr>
              <a:t> </a:t>
            </a:r>
            <a:r>
              <a:rPr lang="tr-TR" sz="3600" dirty="0" err="1" smtClean="0">
                <a:latin typeface="Comic Sans MS" pitchFamily="66" charset="0"/>
              </a:rPr>
              <a:t>hissettin”gibi</a:t>
            </a:r>
            <a:r>
              <a:rPr lang="tr-TR" sz="3600" dirty="0" smtClean="0">
                <a:latin typeface="Comic Sans MS" pitchFamily="66" charset="0"/>
              </a:rPr>
              <a:t> kapı </a:t>
            </a:r>
            <a:r>
              <a:rPr lang="tr-TR" sz="3600" dirty="0" err="1" smtClean="0">
                <a:latin typeface="Comic Sans MS" pitchFamily="66" charset="0"/>
              </a:rPr>
              <a:t>aralayıcı</a:t>
            </a:r>
            <a:r>
              <a:rPr lang="tr-TR" sz="3600" dirty="0" smtClean="0">
                <a:latin typeface="Comic Sans MS" pitchFamily="66" charset="0"/>
              </a:rPr>
              <a:t> cümleler kurup karşıdakini teşvik ederek</a:t>
            </a:r>
          </a:p>
          <a:p>
            <a:r>
              <a:rPr lang="tr-TR" sz="3600" dirty="0" smtClean="0">
                <a:latin typeface="Comic Sans MS" pitchFamily="66" charset="0"/>
              </a:rPr>
              <a:t>Baş </a:t>
            </a:r>
            <a:r>
              <a:rPr lang="tr-TR" sz="3600" dirty="0" err="1" smtClean="0">
                <a:latin typeface="Comic Sans MS" pitchFamily="66" charset="0"/>
              </a:rPr>
              <a:t>sallayıp,hı</a:t>
            </a:r>
            <a:r>
              <a:rPr lang="tr-TR" sz="3600" dirty="0" smtClean="0">
                <a:latin typeface="Comic Sans MS" pitchFamily="66" charset="0"/>
              </a:rPr>
              <a:t> </a:t>
            </a:r>
            <a:r>
              <a:rPr lang="tr-TR" sz="3600" dirty="0" err="1" smtClean="0">
                <a:latin typeface="Comic Sans MS" pitchFamily="66" charset="0"/>
              </a:rPr>
              <a:t>hı,devam</a:t>
            </a:r>
            <a:r>
              <a:rPr lang="tr-TR" sz="3600" dirty="0" smtClean="0">
                <a:latin typeface="Comic Sans MS" pitchFamily="66" charset="0"/>
              </a:rPr>
              <a:t> et şeklinde onaylayarak</a:t>
            </a:r>
          </a:p>
          <a:p>
            <a:r>
              <a:rPr lang="tr-TR" sz="3600" dirty="0" smtClean="0">
                <a:latin typeface="Comic Sans MS" pitchFamily="66" charset="0"/>
              </a:rPr>
              <a:t>Konuyla ilgili sorular sorarak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7200" b="1" smtClean="0"/>
              <a:t>İletişim</a:t>
            </a:r>
          </a:p>
        </p:txBody>
      </p:sp>
      <p:pic>
        <p:nvPicPr>
          <p:cNvPr id="25604" name="Picture 5" descr="635D4E79F0AE4F459CF1031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" y="1628800"/>
            <a:ext cx="5183730" cy="4320480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tr-TR" sz="2400" smtClean="0"/>
              <a:t>“İnsanlar konuşa konuş anlaşırlar” atasözümüz kişiler arası iletişimin önemini vurgular. İletişim, karşımızdaki kişilerle çok yönlü bir mesaj alışverişidir. Bu mesajlar sözlü olabileceği gibi, sözel olmayan biçimlerde de karşımızdakilere iletilebilir.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sz="2400" smtClean="0"/>
              <a:t>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5917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7125"/>
          </a:xfrm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tr-TR" sz="3200" dirty="0" smtClean="0"/>
              <a:t>Çocuklarınızı </a:t>
            </a:r>
            <a:r>
              <a:rPr lang="tr-TR" sz="3200" dirty="0"/>
              <a:t>Etkili Bir Şekilde Dinleyin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386266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b="1" dirty="0" smtClean="0">
                <a:latin typeface="Comic Sans MS" pitchFamily="66" charset="0"/>
              </a:rPr>
              <a:t>Çocuklarınızı dinlerken;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Başka işlerle meşgul olmayı bırakın.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Çocuğun yüzüne bakın.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Onların sözlerini kesip bilgiçlik taslamayın.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Çocuklarınızla konuşurken aynı seviyede olun.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Jest ve mimiklerinizle onu dinlediğinizi gösterin.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Fiziksel temas kurun.</a:t>
            </a:r>
          </a:p>
          <a:p>
            <a:pPr>
              <a:lnSpc>
                <a:spcPct val="90000"/>
              </a:lnSpc>
              <a:buNone/>
            </a:pPr>
            <a:endParaRPr lang="tr-T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sz="24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/>
          </a:p>
        </p:txBody>
      </p:sp>
      <p:pic>
        <p:nvPicPr>
          <p:cNvPr id="4" name="Picture 2" descr="ewr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309690" cy="51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0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Onları dinlerseniz.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413"/>
            <a:ext cx="8786842" cy="5184775"/>
          </a:xfrm>
        </p:spPr>
        <p:txBody>
          <a:bodyPr>
            <a:noAutofit/>
          </a:bodyPr>
          <a:lstStyle/>
          <a:p>
            <a:pPr marL="59690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Dinlenen çocuk tüm duygularını anlatır</a:t>
            </a:r>
          </a:p>
          <a:p>
            <a:pPr marL="59690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Her şeyi sizinle paylaşabildiği için yalan söyleme gereksinimi duymaz</a:t>
            </a:r>
          </a:p>
          <a:p>
            <a:pPr marL="59690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Sizden gizlisi saklısı kalmamaya başlar</a:t>
            </a:r>
          </a:p>
          <a:p>
            <a:pPr marL="59690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Sorunlarını içine atmak yerine sizinle paylaşır</a:t>
            </a:r>
          </a:p>
          <a:p>
            <a:pPr marL="59690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Size daha çok güvenir ve yalnız olmadığını öğrenir.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5 Dikdörtgen"/>
          <p:cNvSpPr>
            <a:spLocks noChangeArrowheads="1"/>
          </p:cNvSpPr>
          <p:nvPr/>
        </p:nvSpPr>
        <p:spPr bwMode="auto">
          <a:xfrm>
            <a:off x="539552" y="764704"/>
            <a:ext cx="837884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</a:pPr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    Şiddetin Etkileri</a:t>
            </a:r>
          </a:p>
          <a:p>
            <a:pPr>
              <a:buClr>
                <a:schemeClr val="folHlink"/>
              </a:buClr>
            </a:pPr>
            <a:endParaRPr lang="tr-TR" sz="2800" dirty="0">
              <a:latin typeface="Comic Sans MS" pitchFamily="66" charset="0"/>
            </a:endParaRPr>
          </a:p>
          <a:p>
            <a:pPr>
              <a:buClr>
                <a:schemeClr val="folHlink"/>
              </a:buClr>
            </a:pPr>
            <a:r>
              <a:rPr lang="tr-TR" sz="2800" dirty="0">
                <a:latin typeface="Comic Sans MS" pitchFamily="66" charset="0"/>
              </a:rPr>
              <a:t>Çocukta:</a:t>
            </a:r>
          </a:p>
          <a:p>
            <a:pPr>
              <a:buClr>
                <a:schemeClr val="folHlink"/>
              </a:buClr>
            </a:pPr>
            <a:endParaRPr lang="tr-TR" sz="2800" dirty="0">
              <a:latin typeface="Comic Sans MS" pitchFamily="66" charset="0"/>
            </a:endParaRP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 err="1">
                <a:latin typeface="Comic Sans MS" pitchFamily="66" charset="0"/>
              </a:rPr>
              <a:t>öfke,kızgınlık,düşmanlık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ve</a:t>
            </a:r>
          </a:p>
          <a:p>
            <a:pPr>
              <a:buClr>
                <a:schemeClr val="folHlink"/>
              </a:buClr>
            </a:pP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inatlaşma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İntikam duygusu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Suçluluk 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Psikolojik sorunlar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Okul başarısında düşüş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Devamsızlık 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Madde bağımlılığına yönelme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r>
              <a:rPr lang="tr-TR" sz="2800" dirty="0">
                <a:latin typeface="Comic Sans MS" pitchFamily="66" charset="0"/>
              </a:rPr>
              <a:t>İntihar girişimi</a:t>
            </a:r>
          </a:p>
          <a:p>
            <a:pPr>
              <a:buClr>
                <a:schemeClr val="folHlink"/>
              </a:buClr>
              <a:buFont typeface="Arial" charset="0"/>
              <a:buChar char="•"/>
            </a:pPr>
            <a:endParaRPr lang="tr-TR" sz="3200" dirty="0"/>
          </a:p>
        </p:txBody>
      </p:sp>
      <p:pic>
        <p:nvPicPr>
          <p:cNvPr id="3" name="Picture 6" descr="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916832"/>
            <a:ext cx="3168352" cy="403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8838" y="260350"/>
            <a:ext cx="4475162" cy="865188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Şiddet ve sonucu</a:t>
            </a:r>
            <a:endParaRPr lang="tr-T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077094" cy="507682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200000"/>
              <a:buFont typeface="Wingdings" pitchFamily="2" charset="2"/>
              <a:buChar char="N"/>
            </a:pPr>
            <a:r>
              <a:rPr lang="tr-TR" dirty="0" smtClean="0"/>
              <a:t>İstenmeyen Davranışı o anda durdurabilir, uzun sürede etkisi yoktur.</a:t>
            </a:r>
          </a:p>
          <a:p>
            <a:pPr marL="82550" indent="0" eaLnBrk="1" hangingPunct="1">
              <a:buClr>
                <a:schemeClr val="folHlink"/>
              </a:buClr>
              <a:buSzPct val="200000"/>
              <a:buNone/>
            </a:pPr>
            <a:endParaRPr lang="tr-TR" dirty="0" smtClean="0"/>
          </a:p>
          <a:p>
            <a:pPr eaLnBrk="1" hangingPunct="1">
              <a:buClr>
                <a:schemeClr val="folHlink"/>
              </a:buClr>
              <a:buSzPct val="200000"/>
              <a:buFont typeface="Wingdings" pitchFamily="2" charset="2"/>
              <a:buChar char="N"/>
            </a:pPr>
            <a:r>
              <a:rPr lang="tr-TR" dirty="0" smtClean="0"/>
              <a:t>İstenmeyen davranışı cezayı uygulayan kişi olduğu sürece engelleyebilir</a:t>
            </a:r>
          </a:p>
          <a:p>
            <a:pPr marL="82550" indent="0" eaLnBrk="1" hangingPunct="1">
              <a:buClr>
                <a:schemeClr val="folHlink"/>
              </a:buClr>
              <a:buSzPct val="200000"/>
              <a:buNone/>
            </a:pPr>
            <a:endParaRPr lang="tr-TR" dirty="0" smtClean="0"/>
          </a:p>
          <a:p>
            <a:pPr eaLnBrk="1" hangingPunct="1">
              <a:buClr>
                <a:schemeClr val="folHlink"/>
              </a:buClr>
              <a:buSzPct val="200000"/>
              <a:buFont typeface="Wingdings" pitchFamily="2" charset="2"/>
              <a:buChar char="N"/>
            </a:pPr>
            <a:r>
              <a:rPr lang="tr-TR" dirty="0" smtClean="0"/>
              <a:t>İstenmeyen davranışı pekiştirebilir.</a:t>
            </a:r>
          </a:p>
        </p:txBody>
      </p:sp>
    </p:spTree>
  </p:cSld>
  <p:clrMapOvr>
    <a:masterClrMapping/>
  </p:clrMapOvr>
  <p:transition spd="med">
    <p:zoom dir="in"/>
    <p:sndAc>
      <p:stSnd>
        <p:snd r:embed="rId3" name="DAKTILO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Onları başkalarıyla kıyaslamayın</a:t>
            </a: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5256584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	</a:t>
            </a:r>
            <a:r>
              <a:rPr lang="tr-TR" sz="2800" dirty="0" smtClean="0">
                <a:latin typeface="Comic Sans MS" pitchFamily="66" charset="0"/>
              </a:rPr>
              <a:t>Kıyaslanan çocuğun: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omic Sans MS" pitchFamily="66" charset="0"/>
              </a:rPr>
              <a:t>Kendine güveni </a:t>
            </a:r>
            <a:r>
              <a:rPr lang="tr-TR" sz="2800" dirty="0" err="1" smtClean="0">
                <a:latin typeface="Comic Sans MS" pitchFamily="66" charset="0"/>
              </a:rPr>
              <a:t>sarsılır,engellenir</a:t>
            </a:r>
            <a:r>
              <a:rPr lang="tr-TR" sz="28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omic Sans MS" pitchFamily="66" charset="0"/>
              </a:rPr>
              <a:t> kişiliği incinir, yara alır.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omic Sans MS" pitchFamily="66" charset="0"/>
              </a:rPr>
              <a:t>Başarmak için çaba harcamaz.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omic Sans MS" pitchFamily="66" charset="0"/>
              </a:rPr>
              <a:t>Saldırgan ya  da içedönük davranışlar geliştirir.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omic Sans MS" pitchFamily="66" charset="0"/>
              </a:rPr>
              <a:t>Kendisini olumsuz, değersiz değerlendirir.</a:t>
            </a:r>
          </a:p>
          <a:p>
            <a:endParaRPr lang="tr-TR" sz="2800" dirty="0" smtClean="0"/>
          </a:p>
        </p:txBody>
      </p:sp>
      <p:pic>
        <p:nvPicPr>
          <p:cNvPr id="4" name="Picture 2" descr="kıy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5107"/>
            <a:ext cx="349188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Olumlu davranışlar kazandırmak için</a:t>
            </a:r>
            <a:endParaRPr lang="tr-TR" dirty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395288" y="1196975"/>
            <a:ext cx="8539162" cy="5051425"/>
          </a:xfrm>
        </p:spPr>
        <p:txBody>
          <a:bodyPr/>
          <a:lstStyle/>
          <a:p>
            <a:pPr eaLnBrk="1" hangingPunct="1"/>
            <a:r>
              <a:rPr lang="tr-TR" dirty="0" smtClean="0"/>
              <a:t>Anne ve baba her ikisi de davranışlarında tutarlı olmalıdır.</a:t>
            </a:r>
          </a:p>
          <a:p>
            <a:pPr eaLnBrk="1" hangingPunct="1"/>
            <a:r>
              <a:rPr lang="tr-TR" dirty="0" smtClean="0"/>
              <a:t>Net kurallar koyulmalı</a:t>
            </a:r>
            <a:r>
              <a:rPr lang="tr-TR" dirty="0" smtClean="0"/>
              <a:t>,</a:t>
            </a:r>
          </a:p>
          <a:p>
            <a:pPr eaLnBrk="1" hangingPunct="1"/>
            <a:r>
              <a:rPr lang="tr-TR" dirty="0" smtClean="0"/>
              <a:t> Kardeşler </a:t>
            </a:r>
            <a:r>
              <a:rPr lang="tr-TR" dirty="0" smtClean="0"/>
              <a:t>arası ayrım yapılmamalı </a:t>
            </a:r>
          </a:p>
          <a:p>
            <a:pPr eaLnBrk="1" hangingPunct="1"/>
            <a:r>
              <a:rPr lang="tr-TR" dirty="0" smtClean="0"/>
              <a:t>Ana-baba davranışlarında istikrarlı olmalı.</a:t>
            </a:r>
          </a:p>
          <a:p>
            <a:pPr eaLnBrk="1" hangingPunct="1"/>
            <a:r>
              <a:rPr lang="tr-TR" dirty="0" smtClean="0"/>
              <a:t>Disiplin şiddet olarak anlaşılmamalı</a:t>
            </a:r>
          </a:p>
          <a:p>
            <a:pPr eaLnBrk="1" hangingPunct="1"/>
            <a:r>
              <a:rPr lang="tr-TR" dirty="0" smtClean="0"/>
              <a:t>Yapamayacağı şeyler istenilmemeli</a:t>
            </a:r>
            <a:endParaRPr lang="tr-TR" sz="2800" dirty="0" smtClean="0"/>
          </a:p>
          <a:p>
            <a:pPr eaLnBrk="1" hangingPunct="1"/>
            <a:r>
              <a:rPr lang="tr-TR" sz="2800" dirty="0" smtClean="0"/>
              <a:t>Verdiğiniz sözleri tutmaya çalışın</a:t>
            </a:r>
          </a:p>
          <a:p>
            <a:pPr eaLnBrk="1" hangingPunct="1"/>
            <a:r>
              <a:rPr lang="tr-TR" sz="2800" dirty="0" smtClean="0"/>
              <a:t>Sorumluluk verilmeli 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Doğru Örnek Olun</a:t>
            </a:r>
          </a:p>
        </p:txBody>
      </p:sp>
      <p:pic>
        <p:nvPicPr>
          <p:cNvPr id="4" name="Picture 2" descr="IMG_01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99350" cy="46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4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ANA BABA TUTUMLARI</a:t>
            </a:r>
            <a:endParaRPr lang="tr-TR" dirty="0"/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468313" y="1447800"/>
            <a:ext cx="8466137" cy="4789488"/>
          </a:xfrm>
        </p:spPr>
        <p:txBody>
          <a:bodyPr/>
          <a:lstStyle/>
          <a:p>
            <a:pPr marL="596900" indent="-514350">
              <a:buFont typeface="Gill Sans MT" pitchFamily="34" charset="0"/>
              <a:buAutoNum type="arabicPeriod"/>
            </a:pPr>
            <a:r>
              <a:rPr lang="tr-TR" sz="3600" dirty="0" smtClean="0"/>
              <a:t> Şiddetli </a:t>
            </a:r>
            <a:r>
              <a:rPr lang="tr-TR" sz="3600" dirty="0" err="1" smtClean="0"/>
              <a:t>red</a:t>
            </a:r>
            <a:r>
              <a:rPr lang="tr-TR" sz="3600" dirty="0" smtClean="0"/>
              <a:t> edici tutum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tr-TR" sz="3600" dirty="0" smtClean="0"/>
              <a:t> Kayıtsız ve pasif tutum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tr-TR" sz="3600" dirty="0" smtClean="0"/>
              <a:t> </a:t>
            </a:r>
            <a:r>
              <a:rPr lang="tr-TR" sz="3600" dirty="0" err="1" smtClean="0"/>
              <a:t>Baskıcı,otoriter,katı</a:t>
            </a:r>
            <a:r>
              <a:rPr lang="tr-TR" sz="3600" dirty="0" smtClean="0"/>
              <a:t> tutum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tr-TR" sz="3600" dirty="0" smtClean="0"/>
              <a:t> Dengesiz kararsız ve tutarsız tutum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tr-TR" sz="3600" dirty="0" smtClean="0"/>
              <a:t> Kabul </a:t>
            </a:r>
            <a:r>
              <a:rPr lang="tr-TR" sz="3600" dirty="0" err="1" smtClean="0"/>
              <a:t>edici,güven</a:t>
            </a:r>
            <a:r>
              <a:rPr lang="tr-TR" sz="3600" dirty="0" smtClean="0"/>
              <a:t> </a:t>
            </a:r>
            <a:r>
              <a:rPr lang="tr-TR" sz="3600" dirty="0" err="1" smtClean="0"/>
              <a:t>verici,hoşgörülü</a:t>
            </a:r>
            <a:r>
              <a:rPr lang="tr-TR" sz="3600" dirty="0" smtClean="0"/>
              <a:t> ve demokratik tutum</a:t>
            </a:r>
          </a:p>
          <a:p>
            <a:pPr marL="596900" indent="-514350">
              <a:buFont typeface="Gill Sans MT" pitchFamily="34" charset="0"/>
              <a:buAutoNum type="arabicPeriod"/>
            </a:pPr>
            <a:endParaRPr lang="tr-TR" dirty="0" smtClean="0"/>
          </a:p>
          <a:p>
            <a:pPr marL="596900" indent="-514350">
              <a:buFont typeface="Gill Sans MT" pitchFamily="34" charset="0"/>
              <a:buAutoNum type="arabicPeriod"/>
            </a:pP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5425"/>
            <a:ext cx="7253486" cy="43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66137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Şiddetli </a:t>
            </a:r>
            <a:r>
              <a:rPr lang="tr-TR" dirty="0" err="1" smtClean="0"/>
              <a:t>red</a:t>
            </a:r>
            <a:r>
              <a:rPr lang="tr-TR" dirty="0" smtClean="0"/>
              <a:t> edici tutum</a:t>
            </a:r>
            <a:endParaRPr lang="tr-TR" dirty="0"/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7715304" cy="411480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Çocuğu her fırsatta eleştirir.</a:t>
            </a:r>
          </a:p>
          <a:p>
            <a:r>
              <a:rPr lang="tr-TR" dirty="0" smtClean="0"/>
              <a:t>Çocuğun olumsuz yönlerini vurgular</a:t>
            </a:r>
          </a:p>
          <a:p>
            <a:r>
              <a:rPr lang="tr-TR" dirty="0" smtClean="0"/>
              <a:t>Çocuk sürekli baskı altındadır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188" y="274638"/>
            <a:ext cx="8323262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Bu tarz ailelerde yetişen çocuklar:</a:t>
            </a:r>
            <a:endParaRPr lang="tr-TR" dirty="0"/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>
          <a:xfrm>
            <a:off x="250825" y="1447800"/>
            <a:ext cx="8683625" cy="4800600"/>
          </a:xfrm>
        </p:spPr>
        <p:txBody>
          <a:bodyPr/>
          <a:lstStyle/>
          <a:p>
            <a:r>
              <a:rPr lang="tr-TR" smtClean="0"/>
              <a:t>Yardım duygusundan uzaktır</a:t>
            </a:r>
          </a:p>
          <a:p>
            <a:r>
              <a:rPr lang="tr-TR" smtClean="0"/>
              <a:t>Psikopat eğilimlidirler</a:t>
            </a:r>
          </a:p>
          <a:p>
            <a:r>
              <a:rPr lang="tr-TR" smtClean="0"/>
              <a:t>Sinirli, agresif bir yapıları vardır.</a:t>
            </a:r>
          </a:p>
          <a:p>
            <a:r>
              <a:rPr lang="tr-TR" smtClean="0"/>
              <a:t>Duygusal kırgınlıkları sıklıkla yaşarlar. </a:t>
            </a:r>
          </a:p>
          <a:p>
            <a:r>
              <a:rPr lang="tr-TR" smtClean="0"/>
              <a:t>Kendilerinden güçsüzlere karşı düşmanca davranırlar</a:t>
            </a:r>
          </a:p>
          <a:p>
            <a:r>
              <a:rPr lang="tr-TR" smtClean="0"/>
              <a:t>Çeşitli psikolojik bozukluklara ve intihara yatkındırlar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etin Yer Tutucusu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8028384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7030A0"/>
                </a:solidFill>
                <a:latin typeface="Comic Sans MS" pitchFamily="66" charset="0"/>
              </a:rPr>
              <a:t>                 İLETİŞİM ENGELLERİ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1. EMRETME, YÖNETME      </a:t>
            </a:r>
            <a:endParaRPr lang="tr-TR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2800" dirty="0" smtClean="0">
                <a:latin typeface="Comic Sans MS" pitchFamily="66" charset="0"/>
              </a:rPr>
              <a:t>“</a:t>
            </a:r>
            <a:r>
              <a:rPr lang="nl-NL" sz="2800" dirty="0" smtClean="0">
                <a:latin typeface="Comic Sans MS" pitchFamily="66" charset="0"/>
              </a:rPr>
              <a:t>Erken yatacaksın. Hemen eve gel.</a:t>
            </a:r>
            <a:endParaRPr lang="tr-TR" sz="2800" dirty="0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2. UYARMA, TEHDİT ETME (GÖZDAĞI VERME) </a:t>
            </a: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“Bu yıl da başarısız olursan seni okuldan alacağız”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3.AHLAK DERSİ VERME</a:t>
            </a:r>
            <a:endParaRPr lang="tr-T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“Okumak herkese nasip olmaz kıymetini bil”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4.NUTUK ÇEKME, ÖĞRETME</a:t>
            </a: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“Üniversite mezunu lise mezunundan daha fazla para kazanır”</a:t>
            </a:r>
            <a:endParaRPr lang="tr-TR" sz="2800" dirty="0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539750" y="404813"/>
            <a:ext cx="8394700" cy="5843587"/>
          </a:xfrm>
        </p:spPr>
        <p:txBody>
          <a:bodyPr/>
          <a:lstStyle/>
          <a:p>
            <a:r>
              <a:rPr lang="tr-TR" smtClean="0"/>
              <a:t>Çocuk kötü muameleye maruz kalmamak için anne ve babaya karşı pasif ve uysaldır</a:t>
            </a:r>
          </a:p>
          <a:p>
            <a:r>
              <a:rPr lang="tr-TR" smtClean="0"/>
              <a:t>Hiçbir zaman kendisine ait bir güven duygusu geliştiremeyecektir</a:t>
            </a:r>
          </a:p>
          <a:p>
            <a:r>
              <a:rPr lang="tr-TR" smtClean="0"/>
              <a:t>İleriki dönemlerde inatçılık, hırçınlık, uyumsuzluk,çete kurma ve çetelere üye olma,yasa dışı eylemlerde bulunma gibi davranışlar gösterebilir</a:t>
            </a:r>
          </a:p>
          <a:p>
            <a:r>
              <a:rPr lang="tr-TR" smtClean="0"/>
              <a:t>Şiddetli ve aşırı bastırılmış duygular nedeniyle dengesiz bir kişilik sergileyebilmektedir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39162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Kayıtsız ve pasif tutum</a:t>
            </a:r>
            <a:endParaRPr lang="tr-TR" dirty="0"/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>
          <a:xfrm>
            <a:off x="395288" y="1447800"/>
            <a:ext cx="8539162" cy="4800600"/>
          </a:xfrm>
        </p:spPr>
        <p:txBody>
          <a:bodyPr/>
          <a:lstStyle/>
          <a:p>
            <a:r>
              <a:rPr lang="tr-TR" smtClean="0"/>
              <a:t>Çocuğun davranışları karşısında "ilgisiz ve kayıtsız" davranışlar sergileyen anne baba tutumudur</a:t>
            </a:r>
          </a:p>
          <a:p>
            <a:r>
              <a:rPr lang="tr-TR" smtClean="0"/>
              <a:t>Çocuğun varlığı ve yokluğu belli değildir</a:t>
            </a:r>
          </a:p>
          <a:p>
            <a:r>
              <a:rPr lang="tr-TR" smtClean="0"/>
              <a:t>Bu gruba giren anne babalar hoşgörü ile boş vermeyi birbirine karıştırmaktadırlar</a:t>
            </a:r>
          </a:p>
          <a:p>
            <a:r>
              <a:rPr lang="tr-TR" smtClean="0"/>
              <a:t>Çocuk anne babayı rahatsız etmediği müddetçe görünürde problem yoktur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39162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Bu  tarz ailelerde yetişen çocuklar</a:t>
            </a:r>
            <a:endParaRPr lang="tr-TR" dirty="0"/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>
          <a:xfrm>
            <a:off x="395288" y="1196975"/>
            <a:ext cx="8539162" cy="5051425"/>
          </a:xfrm>
        </p:spPr>
        <p:txBody>
          <a:bodyPr/>
          <a:lstStyle/>
          <a:p>
            <a:r>
              <a:rPr lang="tr-TR" smtClean="0"/>
              <a:t>İhmal edilmiş bir kimse olarak, ana babanın ilgisini çekmek için çoğu zaman kötü davranışlar sergilerler</a:t>
            </a:r>
          </a:p>
          <a:p>
            <a:r>
              <a:rPr lang="tr-TR" smtClean="0"/>
              <a:t>Çocuklar agresif,saldırgan ve suça yönelik davranışlar gösterebilirler</a:t>
            </a:r>
          </a:p>
          <a:p>
            <a:r>
              <a:rPr lang="tr-TR" smtClean="0"/>
              <a:t>Yaşı ilerledikçe aileden uzaklaşır.</a:t>
            </a:r>
          </a:p>
          <a:p>
            <a:r>
              <a:rPr lang="tr-TR" smtClean="0"/>
              <a:t>Anne babanın ilgiye bakıma muhtaç olduğu zamanlarda onların yanın da olmaz</a:t>
            </a:r>
          </a:p>
          <a:p>
            <a:r>
              <a:rPr lang="tr-TR" smtClean="0"/>
              <a:t>Daha ileriki yıllarda ev ortamında bulamadığı ilgi ve sevgiyi dışarıda arar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55062" cy="99377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Baskıcı,otoriter,katı tutum</a:t>
            </a:r>
            <a:endParaRPr lang="tr-TR" dirty="0"/>
          </a:p>
        </p:txBody>
      </p:sp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xfrm>
            <a:off x="250825" y="1447800"/>
            <a:ext cx="8683625" cy="4800600"/>
          </a:xfrm>
        </p:spPr>
        <p:txBody>
          <a:bodyPr/>
          <a:lstStyle/>
          <a:p>
            <a:r>
              <a:rPr lang="tr-TR" sz="2800" smtClean="0"/>
              <a:t>Bu tarz aileler çocuklarını,  kendi ideallerinde yaşattığı kalıplara uygun </a:t>
            </a:r>
            <a:r>
              <a:rPr lang="tr-TR" sz="2800" smtClean="0">
                <a:solidFill>
                  <a:srgbClr val="FF0000"/>
                </a:solidFill>
              </a:rPr>
              <a:t>küçük bir yetişkin </a:t>
            </a:r>
            <a:r>
              <a:rPr lang="tr-TR" sz="2800" smtClean="0"/>
              <a:t>yapma çabası içindedirler.</a:t>
            </a:r>
          </a:p>
          <a:p>
            <a:r>
              <a:rPr lang="tr-TR" sz="2800" smtClean="0"/>
              <a:t>Çocuğun yaptığı her türlü harekette bir kusur bir yanlış arayıp dururlar</a:t>
            </a:r>
          </a:p>
          <a:p>
            <a:r>
              <a:rPr lang="tr-TR" sz="2800" smtClean="0"/>
              <a:t>Sürekli kusur aradıkları içinde çocuk devamlı tetiktedir. Streslidir."Acaba yine mi hata yaptım?</a:t>
            </a:r>
          </a:p>
          <a:p>
            <a:r>
              <a:rPr lang="tr-TR" sz="2800" smtClean="0"/>
              <a:t>Çocuğa sürekli kızıp, azarlarlar.Onu hor görürler.Çeşitli olumsuz özelliklerle çocuğu nitelendirirler</a:t>
            </a:r>
          </a:p>
          <a:p>
            <a:r>
              <a:rPr lang="tr-TR" sz="2800" smtClean="0"/>
              <a:t>Eğitim de ceza her zaman ön plandadır. Ayrıca çocuğun işlediği suçla ceza orantılı değildir.</a:t>
            </a:r>
          </a:p>
          <a:p>
            <a:endParaRPr lang="tr-TR" sz="2400" smtClean="0"/>
          </a:p>
          <a:p>
            <a:endParaRPr lang="tr-TR" sz="2400" smtClean="0"/>
          </a:p>
          <a:p>
            <a:endParaRPr lang="tr-TR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Bu tarz ailelerde yetişen çocuklar</a:t>
            </a:r>
            <a:endParaRPr lang="tr-TR" dirty="0"/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>
          <a:xfrm>
            <a:off x="323850" y="1447800"/>
            <a:ext cx="8610600" cy="4800600"/>
          </a:xfrm>
        </p:spPr>
        <p:txBody>
          <a:bodyPr/>
          <a:lstStyle/>
          <a:p>
            <a:r>
              <a:rPr lang="tr-TR" smtClean="0"/>
              <a:t>Çocuk attığı her adımda yanlış yapma korkusu içindedir. Kendine güven duygusu gelişmez.</a:t>
            </a:r>
          </a:p>
          <a:p>
            <a:r>
              <a:rPr lang="tr-TR" smtClean="0"/>
              <a:t>Duygu ve düşüncelerini içine atarak onları bastırır.</a:t>
            </a:r>
          </a:p>
          <a:p>
            <a:r>
              <a:rPr lang="tr-TR" smtClean="0"/>
              <a:t>Başkasının etkisinde kolaylıkla kalabilir</a:t>
            </a:r>
          </a:p>
          <a:p>
            <a:r>
              <a:rPr lang="tr-TR" smtClean="0"/>
              <a:t>Kim nereye çekerse o tarafa yönelir</a:t>
            </a:r>
          </a:p>
          <a:p>
            <a:r>
              <a:rPr lang="tr-TR" smtClean="0"/>
              <a:t>Aşırı hassas, kırılgan ve hastalıklı bir kişilik yapısı görülebilir</a:t>
            </a:r>
          </a:p>
          <a:p>
            <a:r>
              <a:rPr lang="tr-TR" smtClean="0"/>
              <a:t>Aşağılık duyguları gelişmiştir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39162" cy="8509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Dengesiz,kararsız,tutarsız tutum</a:t>
            </a:r>
            <a:endParaRPr lang="tr-TR" dirty="0"/>
          </a:p>
        </p:txBody>
      </p:sp>
      <p:sp>
        <p:nvSpPr>
          <p:cNvPr id="53251" name="2 İçerik Yer Tutucusu"/>
          <p:cNvSpPr>
            <a:spLocks noGrp="1"/>
          </p:cNvSpPr>
          <p:nvPr>
            <p:ph idx="1"/>
          </p:nvPr>
        </p:nvSpPr>
        <p:spPr>
          <a:xfrm>
            <a:off x="395288" y="1196975"/>
            <a:ext cx="8539162" cy="4860925"/>
          </a:xfrm>
        </p:spPr>
        <p:txBody>
          <a:bodyPr/>
          <a:lstStyle/>
          <a:p>
            <a:r>
              <a:rPr lang="tr-TR" smtClean="0"/>
              <a:t>Çocuk eğitiminde tutarsızlık vardır.</a:t>
            </a:r>
          </a:p>
          <a:p>
            <a:r>
              <a:rPr lang="tr-TR" smtClean="0"/>
              <a:t>Çocuğun bir davranışı bazen hoşgörülür bazen de aynı davranış cezalandırılır</a:t>
            </a:r>
          </a:p>
          <a:p>
            <a:r>
              <a:rPr lang="tr-TR" smtClean="0"/>
              <a:t>Anne ya da babadan herhangi birisinin devamlı çocuğun tarafını tutuyor olması ,çocuğu koruyup kollaması sıklıkla rastlanır</a:t>
            </a:r>
          </a:p>
          <a:p>
            <a:r>
              <a:rPr lang="tr-TR" smtClean="0"/>
              <a:t>Çocuk anneyi ve babayı nasıl kullanabileceğini, onlardan nasıl yararlanabileceğini çok çabuk öğrenir.</a:t>
            </a:r>
          </a:p>
          <a:p>
            <a:r>
              <a:rPr lang="tr-TR" smtClean="0"/>
              <a:t>Erkek kız ayrımı vardır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Bu tarz ailede yetişen çocuklar</a:t>
            </a:r>
            <a:endParaRPr lang="tr-TR" dirty="0"/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>
          <a:xfrm>
            <a:off x="323850" y="1447800"/>
            <a:ext cx="8610600" cy="4800600"/>
          </a:xfrm>
        </p:spPr>
        <p:txBody>
          <a:bodyPr/>
          <a:lstStyle/>
          <a:p>
            <a:r>
              <a:rPr lang="tr-TR" smtClean="0"/>
              <a:t>Çocuk hangi davranışın nerede ve ne zaman yapılmayacağını kestiremez.</a:t>
            </a:r>
          </a:p>
          <a:p>
            <a:r>
              <a:rPr lang="tr-TR" smtClean="0"/>
              <a:t>Neyin doğru neyin yanlış olduğunu bilemez.</a:t>
            </a:r>
          </a:p>
          <a:p>
            <a:r>
              <a:rPr lang="tr-TR" smtClean="0"/>
              <a:t>Çocuk yaptığı davranışın doğru olup olmamasından daha çok "Ne zaman yaparsam cezadan kurtulabilirim." düşüncesiyle ilgilenir</a:t>
            </a:r>
          </a:p>
          <a:p>
            <a:r>
              <a:rPr lang="tr-TR" smtClean="0"/>
              <a:t>Çocuk kendini kanıtlamak ve dikkatleri üzerine çekmek için değişik kişilikler sergiler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391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Kabul edici,güven verici,hoşgörülü,demokratik tutum</a:t>
            </a:r>
            <a:endParaRPr lang="tr-TR" dirty="0"/>
          </a:p>
        </p:txBody>
      </p:sp>
      <p:sp>
        <p:nvSpPr>
          <p:cNvPr id="55299" name="2 İçerik Yer Tutucusu"/>
          <p:cNvSpPr>
            <a:spLocks noGrp="1"/>
          </p:cNvSpPr>
          <p:nvPr>
            <p:ph idx="1"/>
          </p:nvPr>
        </p:nvSpPr>
        <p:spPr>
          <a:xfrm>
            <a:off x="214282" y="1643050"/>
            <a:ext cx="5319720" cy="4800600"/>
          </a:xfrm>
        </p:spPr>
        <p:txBody>
          <a:bodyPr/>
          <a:lstStyle/>
          <a:p>
            <a:r>
              <a:rPr lang="tr-TR" sz="2400" dirty="0" smtClean="0"/>
              <a:t>Aile çocuğu koşulsuz olduğu gibi kabul eder ve sevgisini esirgemez</a:t>
            </a:r>
          </a:p>
          <a:p>
            <a:r>
              <a:rPr lang="tr-TR" sz="2400" dirty="0" smtClean="0"/>
              <a:t>Anne baba,çocuğun ilgilerini göz önünde tutarak ,onun yeteneklerini geliştirecek ortamı çocuk için hazırlar</a:t>
            </a:r>
          </a:p>
          <a:p>
            <a:r>
              <a:rPr lang="tr-TR" sz="2400" dirty="0" smtClean="0"/>
              <a:t> Anne baba birbirlerine ve çocuklarına karşı olan duygularında net ve açıktır</a:t>
            </a:r>
          </a:p>
          <a:p>
            <a:r>
              <a:rPr lang="tr-TR" sz="2400" dirty="0" smtClean="0"/>
              <a:t>Aile içinde güven ve şeffaflık vardır.Aile huzurludur.Problemlerle nasıl baş edebileceklerini birlikte araştırırlar</a:t>
            </a:r>
          </a:p>
        </p:txBody>
      </p:sp>
      <p:pic>
        <p:nvPicPr>
          <p:cNvPr id="45058" name="Picture 2" descr="rehberl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643182"/>
            <a:ext cx="2333625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>
          <a:xfrm>
            <a:off x="395288" y="260350"/>
            <a:ext cx="8539162" cy="598805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 Bu tutum içerisindeki ana babalar olgun insanlardır. Aileyi ilgilendiren kararlar alınırken çocuğunda fikri alınır</a:t>
            </a:r>
          </a:p>
          <a:p>
            <a:r>
              <a:rPr lang="tr-TR" dirty="0" smtClean="0"/>
              <a:t>"Daha o çocuk. Bu işten o ne </a:t>
            </a:r>
            <a:r>
              <a:rPr lang="tr-TR" dirty="0" err="1" smtClean="0"/>
              <a:t>anlar."Mantığı</a:t>
            </a:r>
            <a:r>
              <a:rPr lang="tr-TR" dirty="0" smtClean="0"/>
              <a:t> bu aileler de görülmez</a:t>
            </a:r>
          </a:p>
          <a:p>
            <a:r>
              <a:rPr lang="tr-TR" dirty="0" smtClean="0"/>
              <a:t>Çocuğun kendi düşünce ve fikirlerini (ne kadar mantıksız olursa da olsun) açıklama fırsatı verilir.</a:t>
            </a:r>
          </a:p>
          <a:p>
            <a:r>
              <a:rPr lang="tr-TR" dirty="0" smtClean="0"/>
              <a:t> Çocuk susmaya değil konuşmaya teşvik edilir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İçerik Yer Tutucusu"/>
          <p:cNvSpPr>
            <a:spLocks noGrp="1"/>
          </p:cNvSpPr>
          <p:nvPr>
            <p:ph idx="1"/>
          </p:nvPr>
        </p:nvSpPr>
        <p:spPr>
          <a:xfrm>
            <a:off x="395288" y="765175"/>
            <a:ext cx="8539162" cy="5483225"/>
          </a:xfrm>
        </p:spPr>
        <p:txBody>
          <a:bodyPr/>
          <a:lstStyle/>
          <a:p>
            <a:r>
              <a:rPr lang="tr-TR" sz="2800" dirty="0" smtClean="0"/>
              <a:t>Çocuğa yol gösterilir ama alacağı kararlar konusunda serbest bırakılır. </a:t>
            </a:r>
          </a:p>
          <a:p>
            <a:r>
              <a:rPr lang="tr-TR" sz="2800" dirty="0" smtClean="0"/>
              <a:t>Seçim sadece çocuğa aittir. Seçimin sonucuna katlanması da çocuğundur. </a:t>
            </a:r>
          </a:p>
          <a:p>
            <a:r>
              <a:rPr lang="tr-TR" sz="2800" dirty="0" smtClean="0"/>
              <a:t>Ev ve toplum kuralları, çocuğa anlatır. Ve bizzat uygulaması yapılır. </a:t>
            </a:r>
          </a:p>
          <a:p>
            <a:r>
              <a:rPr lang="tr-TR" sz="2800" u="sng" dirty="0" smtClean="0">
                <a:solidFill>
                  <a:srgbClr val="FF0000"/>
                </a:solidFill>
              </a:rPr>
              <a:t>Her şeyden önce anne ve baba iyi bir modeldir</a:t>
            </a:r>
          </a:p>
          <a:p>
            <a:r>
              <a:rPr lang="tr-TR" sz="2800" dirty="0" smtClean="0"/>
              <a:t>Çocuğa şiddet ve duygusal ceza yerine ona anlatarak ve onu ikna ederek denetlemeyi seçen anne babalardır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95288" y="0"/>
            <a:ext cx="8748712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5.YARGILAMA, ELEŞTİRME, SUÇLAMA</a:t>
            </a:r>
          </a:p>
          <a:p>
            <a:pPr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</a:t>
            </a:r>
            <a:r>
              <a:rPr lang="tr-TR" sz="2800" dirty="0" smtClean="0"/>
              <a:t>Şımarıklığın yüzünden arkadaşlarıma rezil oldum.</a:t>
            </a:r>
            <a:endParaRPr lang="tr-TR" sz="28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6.AD TAKMA, ALAY ETME</a:t>
            </a:r>
          </a:p>
          <a:p>
            <a:pPr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</a:t>
            </a:r>
            <a:r>
              <a:rPr lang="tr-TR" sz="2800" dirty="0" smtClean="0">
                <a:latin typeface="Comic Sans MS" pitchFamily="66" charset="0"/>
              </a:rPr>
              <a:t>Karanlıktan mı korkuyorsun, koca bebek…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7.YORUMLAMA, ANALİZ ETME</a:t>
            </a: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“Çaba göstermediğin için okuldan hoşlanmıyorsun”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8.SINAMA, SORU SORMA, SORGULAMA</a:t>
            </a: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“Eğitimsiz ne yapacaksın? Nasıl geçineceksin?”</a:t>
            </a:r>
          </a:p>
          <a:p>
            <a:pPr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9.Aldırmaz davranmak</a:t>
            </a:r>
          </a:p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“Senin üzülmen beni hiç ilgilendirmiyor.”</a:t>
            </a:r>
          </a:p>
          <a:p>
            <a:pPr>
              <a:buFont typeface="Wingdings 2" pitchFamily="18" charset="2"/>
              <a:buNone/>
            </a:pPr>
            <a:endParaRPr lang="tr-TR" b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Bu tarz ailelerde yetişen çocuklar</a:t>
            </a:r>
            <a:endParaRPr lang="tr-TR" dirty="0"/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323850" y="1447800"/>
            <a:ext cx="8610600" cy="4800600"/>
          </a:xfrm>
        </p:spPr>
        <p:txBody>
          <a:bodyPr/>
          <a:lstStyle/>
          <a:p>
            <a:r>
              <a:rPr lang="tr-TR" dirty="0" smtClean="0"/>
              <a:t>Kendine ve çevresine saygılı ,sınırları bilen </a:t>
            </a:r>
          </a:p>
          <a:p>
            <a:pPr marL="82550" indent="0">
              <a:buNone/>
            </a:pPr>
            <a:r>
              <a:rPr lang="tr-TR" dirty="0" smtClean="0"/>
              <a:t>,aktif, girişken  ilişkiler kurabilen</a:t>
            </a:r>
          </a:p>
          <a:p>
            <a:r>
              <a:rPr lang="tr-TR" dirty="0" smtClean="0"/>
              <a:t>kendine karşı fikirlere saygı duyan, kendi inandıklarını sonuna kadar savunabilen</a:t>
            </a:r>
          </a:p>
          <a:p>
            <a:r>
              <a:rPr lang="tr-TR" dirty="0" smtClean="0"/>
              <a:t>kişilik ve davranışları açısından dengeli sorumluluk duyguları gelişmiş</a:t>
            </a:r>
          </a:p>
          <a:p>
            <a:r>
              <a:rPr lang="tr-TR" dirty="0" smtClean="0"/>
              <a:t>hoşgörülü ,açık fikirli , uyumlu bir birey olarak yetişir.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728" y="1142984"/>
            <a:ext cx="6643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·        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SEVGİYİ ESİRGEMEK :   </a:t>
            </a:r>
            <a:r>
              <a:rPr lang="tr-TR" sz="2000" b="1" dirty="0" smtClean="0">
                <a:latin typeface="Comic Sans MS" pitchFamily="66" charset="0"/>
              </a:rPr>
              <a:t>Şımarık olursan seni sevmem.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 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 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KORKUTMAK :    </a:t>
            </a:r>
            <a:r>
              <a:rPr lang="tr-TR" sz="2000" b="1" dirty="0" smtClean="0">
                <a:latin typeface="Comic Sans MS" pitchFamily="66" charset="0"/>
              </a:rPr>
              <a:t>Yemeğini bitirmezsen, öcüler seni götürür. İğneciye götürür</a:t>
            </a:r>
            <a:endParaRPr lang="tr-TR" sz="2000" dirty="0" smtClean="0">
              <a:latin typeface="Comic Sans MS" pitchFamily="66" charset="0"/>
            </a:endParaRPr>
          </a:p>
          <a:p>
            <a:r>
              <a:rPr lang="tr-TR" sz="2000" dirty="0" smtClean="0">
                <a:latin typeface="Comic Sans MS" pitchFamily="66" charset="0"/>
              </a:rPr>
              <a:t>·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 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BEDDUA ETMEK :  </a:t>
            </a:r>
            <a:r>
              <a:rPr lang="tr-TR" sz="2000" b="1" dirty="0" smtClean="0">
                <a:latin typeface="Comic Sans MS" pitchFamily="66" charset="0"/>
              </a:rPr>
              <a:t>Allah belanı versin.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·         Küsmek : Bana soru sorma, seninle konuşmuyorum.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 </a:t>
            </a:r>
          </a:p>
          <a:p>
            <a:r>
              <a:rPr lang="tr-TR" sz="2000" b="1" dirty="0" smtClean="0">
                <a:latin typeface="Comic Sans MS" pitchFamily="66" charset="0"/>
              </a:rPr>
              <a:t>·        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KIYASLAMAK  </a:t>
            </a:r>
            <a:r>
              <a:rPr lang="tr-TR" sz="2000" b="1" dirty="0" smtClean="0">
                <a:latin typeface="Comic Sans MS" pitchFamily="66" charset="0"/>
              </a:rPr>
              <a:t>: Kardeşin gibi uslu dursana</a:t>
            </a: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3" descr="Resim1wdw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548680"/>
            <a:ext cx="8892480" cy="5904656"/>
          </a:xfrm>
          <a:noFill/>
        </p:spPr>
      </p:pic>
    </p:spTree>
    <p:extLst>
      <p:ext uri="{BB962C8B-B14F-4D97-AF65-F5344CB8AC3E}">
        <p14:creationId xmlns:p14="http://schemas.microsoft.com/office/powerpoint/2010/main" val="232036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Örnek diyalog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14 yaşındaki Ezgi annesiyle konuşuyor.</a:t>
            </a:r>
          </a:p>
          <a:p>
            <a:pPr eaLnBrk="1" hangingPunct="1">
              <a:buFontTx/>
              <a:buNone/>
            </a:pPr>
            <a:endParaRPr lang="tr-TR" b="1" i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“ Anne ne yaparsam yapayım, tarihi anlamıyorum. Zaten hiçbir şeyi beceremiyorum.....”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İşte annenin verdiği yanıtlardan bazıları :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217552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b="1" u="sng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u="sng" smtClean="0">
                <a:solidFill>
                  <a:srgbClr val="0000FF"/>
                </a:solidFill>
                <a:latin typeface="Comic Sans MS" pitchFamily="66" charset="0"/>
              </a:rPr>
              <a:t>Tepkiler ve İletişim Engelleri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smtClean="0">
              <a:solidFill>
                <a:srgbClr val="FF66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smtClean="0">
              <a:solidFill>
                <a:srgbClr val="FF66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smtClean="0">
                <a:solidFill>
                  <a:srgbClr val="FF6600"/>
                </a:solidFill>
                <a:latin typeface="Comic Sans MS" pitchFamily="66" charset="0"/>
              </a:rPr>
              <a:t>*Olur mu öyle şey,hadi biraz daha gayret et bakalım................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u="sng" smtClean="0">
                <a:latin typeface="Comic Sans MS" pitchFamily="66" charset="0"/>
              </a:rPr>
              <a:t>(</a:t>
            </a:r>
            <a:r>
              <a:rPr lang="tr-TR" b="1" smtClean="0">
                <a:latin typeface="Comic Sans MS" pitchFamily="66" charset="0"/>
              </a:rPr>
              <a:t>EMİR VERME, YÖNLENDİRME)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smtClean="0">
                <a:solidFill>
                  <a:srgbClr val="FF6600"/>
                </a:solidFill>
                <a:latin typeface="Comic Sans MS" pitchFamily="66" charset="0"/>
              </a:rPr>
              <a:t>“Sen bilirsin çalışmazsan öğretmenlerinden not bekleme...............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smtClean="0">
                <a:latin typeface="Comic Sans MS" pitchFamily="66" charset="0"/>
              </a:rPr>
              <a:t>(UYARMA, GÖZDAĞI VERME)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>
                <a:solidFill>
                  <a:srgbClr val="FF6600"/>
                </a:solidFill>
                <a:latin typeface="Comic Sans MS" pitchFamily="66" charset="0"/>
              </a:rPr>
              <a:t>*</a:t>
            </a:r>
            <a:r>
              <a:rPr lang="tr-TR" b="1" smtClean="0">
                <a:solidFill>
                  <a:srgbClr val="FF6600"/>
                </a:solidFill>
                <a:latin typeface="Comic Sans MS" pitchFamily="66" charset="0"/>
              </a:rPr>
              <a:t>Bu kadar imkana sahipsin hala çalışmıyorsun...........................</a:t>
            </a:r>
          </a:p>
          <a:p>
            <a:pPr eaLnBrk="1" hangingPunct="1">
              <a:buFontTx/>
              <a:buNone/>
            </a:pPr>
            <a:r>
              <a:rPr lang="tr-TR" b="1" smtClean="0">
                <a:latin typeface="Comic Sans MS" pitchFamily="66" charset="0"/>
              </a:rPr>
              <a:t>(NUTUK ÇEKME ÖĞRETME)</a:t>
            </a:r>
          </a:p>
          <a:p>
            <a:pPr eaLnBrk="1" hangingPunct="1"/>
            <a:endParaRPr lang="tr-TR" b="1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b="1" smtClean="0">
                <a:solidFill>
                  <a:srgbClr val="FF6600"/>
                </a:solidFill>
                <a:latin typeface="Comic Sans MS" pitchFamily="66" charset="0"/>
              </a:rPr>
              <a:t>*Sen zaten hep böyle yapıyorsun kendini acındırma.......................</a:t>
            </a:r>
          </a:p>
          <a:p>
            <a:pPr eaLnBrk="1" hangingPunct="1">
              <a:buFontTx/>
              <a:buNone/>
            </a:pPr>
            <a:r>
              <a:rPr lang="tr-TR" b="1" smtClean="0">
                <a:latin typeface="Comic Sans MS" pitchFamily="66" charset="0"/>
              </a:rPr>
              <a:t>(YARGILAMA, ELEŞTİRME)</a:t>
            </a:r>
          </a:p>
          <a:p>
            <a:pPr eaLnBrk="1" hangingPunct="1">
              <a:buFontTx/>
              <a:buNone/>
            </a:pPr>
            <a:endParaRPr lang="tr-TR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b="1" smtClean="0">
                <a:solidFill>
                  <a:srgbClr val="FF6600"/>
                </a:solidFill>
                <a:latin typeface="Comic Sans MS" pitchFamily="66" charset="0"/>
              </a:rPr>
              <a:t>*Kızım ben mi oturup çalışacağım senin yerine...................................</a:t>
            </a:r>
          </a:p>
          <a:p>
            <a:pPr eaLnBrk="1" hangingPunct="1">
              <a:buFontTx/>
              <a:buNone/>
            </a:pPr>
            <a:r>
              <a:rPr lang="tr-TR" b="1" smtClean="0">
                <a:latin typeface="Comic Sans MS" pitchFamily="66" charset="0"/>
              </a:rPr>
              <a:t>(ALAY ETME)</a:t>
            </a:r>
            <a:endParaRPr lang="tr-TR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918</TotalTime>
  <Words>1579</Words>
  <Application>Microsoft Office PowerPoint</Application>
  <PresentationFormat>Ekran Gösterisi (4:3)</PresentationFormat>
  <Paragraphs>294</Paragraphs>
  <Slides>40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0" baseType="lpstr">
      <vt:lpstr>Arial</vt:lpstr>
      <vt:lpstr>Calibri</vt:lpstr>
      <vt:lpstr>Comic Sans MS</vt:lpstr>
      <vt:lpstr>Gill Sans MT</vt:lpstr>
      <vt:lpstr>Times New Roman</vt:lpstr>
      <vt:lpstr>Verdana</vt:lpstr>
      <vt:lpstr>Wingdings</vt:lpstr>
      <vt:lpstr>Wingdings 2</vt:lpstr>
      <vt:lpstr>Gündönümü</vt:lpstr>
      <vt:lpstr>Clip</vt:lpstr>
      <vt:lpstr>AİLE İÇİ İLETİŞİM VE  ANA-BABA TUTUMLARI</vt:lpstr>
      <vt:lpstr>İletişim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EMPATİ KURMAK</vt:lpstr>
      <vt:lpstr>Etkin dinleme</vt:lpstr>
      <vt:lpstr>Çocuklarınızı Etkili Bir Şekilde Dinleyin </vt:lpstr>
      <vt:lpstr>Onları dinlerseniz.</vt:lpstr>
      <vt:lpstr>PowerPoint Sunusu</vt:lpstr>
      <vt:lpstr>Şiddet ve sonucu</vt:lpstr>
      <vt:lpstr>Onları başkalarıyla kıyaslamayın</vt:lpstr>
      <vt:lpstr>Olumlu davranışlar kazandırmak için</vt:lpstr>
      <vt:lpstr>Doğru Örnek Olun</vt:lpstr>
      <vt:lpstr>ANA BABA TUTUMLARI</vt:lpstr>
      <vt:lpstr>Şiddetli red edici tutum</vt:lpstr>
      <vt:lpstr>Bu tarz ailelerde yetişen çocuklar:</vt:lpstr>
      <vt:lpstr>PowerPoint Sunusu</vt:lpstr>
      <vt:lpstr>Kayıtsız ve pasif tutum</vt:lpstr>
      <vt:lpstr>Bu  tarz ailelerde yetişen çocuklar</vt:lpstr>
      <vt:lpstr>Baskıcı,otoriter,katı tutum</vt:lpstr>
      <vt:lpstr>Bu tarz ailelerde yetişen çocuklar</vt:lpstr>
      <vt:lpstr>Dengesiz,kararsız,tutarsız tutum</vt:lpstr>
      <vt:lpstr>Bu tarz ailede yetişen çocuklar</vt:lpstr>
      <vt:lpstr>Kabul edici,güven verici,hoşgörülü,demokratik tutum</vt:lpstr>
      <vt:lpstr>PowerPoint Sunusu</vt:lpstr>
      <vt:lpstr>PowerPoint Sunusu</vt:lpstr>
      <vt:lpstr>Bu tarz ailelerde yetişen çocuklar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 SEMİNERİ</dc:title>
  <dc:creator>ilyas</dc:creator>
  <cp:lastModifiedBy>Rehberlik</cp:lastModifiedBy>
  <cp:revision>107</cp:revision>
  <dcterms:created xsi:type="dcterms:W3CDTF">2010-10-06T06:09:00Z</dcterms:created>
  <dcterms:modified xsi:type="dcterms:W3CDTF">2022-03-10T06:36:17Z</dcterms:modified>
</cp:coreProperties>
</file>